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1" r:id="rId1"/>
  </p:sldMasterIdLst>
  <p:notesMasterIdLst>
    <p:notesMasterId r:id="rId12"/>
  </p:notesMasterIdLst>
  <p:handoutMasterIdLst>
    <p:handoutMasterId r:id="rId13"/>
  </p:handoutMasterIdLst>
  <p:sldIdLst>
    <p:sldId id="606" r:id="rId2"/>
    <p:sldId id="609" r:id="rId3"/>
    <p:sldId id="611" r:id="rId4"/>
    <p:sldId id="612" r:id="rId5"/>
    <p:sldId id="613" r:id="rId6"/>
    <p:sldId id="617" r:id="rId7"/>
    <p:sldId id="616" r:id="rId8"/>
    <p:sldId id="618" r:id="rId9"/>
    <p:sldId id="619" r:id="rId10"/>
    <p:sldId id="620" r:id="rId11"/>
  </p:sldIdLst>
  <p:sldSz cx="12192000" cy="6858000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60F284A-FEC4-4AAA-98FF-B71E4E3B6E72}">
          <p14:sldIdLst>
            <p14:sldId id="606"/>
            <p14:sldId id="609"/>
            <p14:sldId id="611"/>
            <p14:sldId id="612"/>
            <p14:sldId id="613"/>
            <p14:sldId id="617"/>
            <p14:sldId id="616"/>
            <p14:sldId id="618"/>
            <p14:sldId id="619"/>
            <p14:sldId id="6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129"/>
    <a:srgbClr val="ED1C24"/>
    <a:srgbClr val="8C161A"/>
    <a:srgbClr val="444444"/>
    <a:srgbClr val="D8212E"/>
    <a:srgbClr val="6A1114"/>
    <a:srgbClr val="A77375"/>
    <a:srgbClr val="F09A9E"/>
    <a:srgbClr val="DD1F29"/>
    <a:srgbClr val="EF4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8" autoAdjust="0"/>
    <p:restoredTop sz="71927" autoAdjust="0"/>
  </p:normalViewPr>
  <p:slideViewPr>
    <p:cSldViewPr>
      <p:cViewPr varScale="1">
        <p:scale>
          <a:sx n="113" d="100"/>
          <a:sy n="113" d="100"/>
        </p:scale>
        <p:origin x="150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94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1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601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1" y="9372601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C70FB54F-5171-43C9-97F2-A320C91E8F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90263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1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6" y="4686300"/>
            <a:ext cx="493871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601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1" y="9372601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A4261BA-A6D5-4356-8BAA-44EF1A85C5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7058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6" indent="0" algn="ctr">
              <a:buNone/>
              <a:defRPr sz="1800"/>
            </a:lvl3pPr>
            <a:lvl4pPr marL="1371535" indent="0" algn="ctr">
              <a:buNone/>
              <a:defRPr sz="1600"/>
            </a:lvl4pPr>
            <a:lvl5pPr marL="1828714" indent="0" algn="ctr">
              <a:buNone/>
              <a:defRPr sz="1600"/>
            </a:lvl5pPr>
            <a:lvl6pPr marL="2285892" indent="0" algn="ctr">
              <a:buNone/>
              <a:defRPr sz="1600"/>
            </a:lvl6pPr>
            <a:lvl7pPr marL="2743070" indent="0" algn="ctr">
              <a:buNone/>
              <a:defRPr sz="1600"/>
            </a:lvl7pPr>
            <a:lvl8pPr marL="3200248" indent="0" algn="ctr">
              <a:buNone/>
              <a:defRPr sz="1600"/>
            </a:lvl8pPr>
            <a:lvl9pPr marL="3657427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17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35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24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13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17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50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5" indent="0">
              <a:buNone/>
              <a:defRPr sz="1600" b="1"/>
            </a:lvl4pPr>
            <a:lvl5pPr marL="1828714" indent="0">
              <a:buNone/>
              <a:defRPr sz="1600" b="1"/>
            </a:lvl5pPr>
            <a:lvl6pPr marL="2285892" indent="0">
              <a:buNone/>
              <a:defRPr sz="1600" b="1"/>
            </a:lvl6pPr>
            <a:lvl7pPr marL="2743070" indent="0">
              <a:buNone/>
              <a:defRPr sz="1600" b="1"/>
            </a:lvl7pPr>
            <a:lvl8pPr marL="3200248" indent="0">
              <a:buNone/>
              <a:defRPr sz="1600" b="1"/>
            </a:lvl8pPr>
            <a:lvl9pPr marL="3657427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5" indent="0">
              <a:buNone/>
              <a:defRPr sz="1600" b="1"/>
            </a:lvl4pPr>
            <a:lvl5pPr marL="1828714" indent="0">
              <a:buNone/>
              <a:defRPr sz="1600" b="1"/>
            </a:lvl5pPr>
            <a:lvl6pPr marL="2285892" indent="0">
              <a:buNone/>
              <a:defRPr sz="1600" b="1"/>
            </a:lvl6pPr>
            <a:lvl7pPr marL="2743070" indent="0">
              <a:buNone/>
              <a:defRPr sz="1600" b="1"/>
            </a:lvl7pPr>
            <a:lvl8pPr marL="3200248" indent="0">
              <a:buNone/>
              <a:defRPr sz="1600" b="1"/>
            </a:lvl8pPr>
            <a:lvl9pPr marL="3657427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82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0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6" indent="0">
              <a:buNone/>
              <a:defRPr sz="1200"/>
            </a:lvl3pPr>
            <a:lvl4pPr marL="1371535" indent="0">
              <a:buNone/>
              <a:defRPr sz="1000"/>
            </a:lvl4pPr>
            <a:lvl5pPr marL="1828714" indent="0">
              <a:buNone/>
              <a:defRPr sz="1000"/>
            </a:lvl5pPr>
            <a:lvl6pPr marL="2285892" indent="0">
              <a:buNone/>
              <a:defRPr sz="1000"/>
            </a:lvl6pPr>
            <a:lvl7pPr marL="2743070" indent="0">
              <a:buNone/>
              <a:defRPr sz="1000"/>
            </a:lvl7pPr>
            <a:lvl8pPr marL="3200248" indent="0">
              <a:buNone/>
              <a:defRPr sz="1000"/>
            </a:lvl8pPr>
            <a:lvl9pPr marL="3657427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45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6" indent="0">
              <a:buNone/>
              <a:defRPr sz="2400"/>
            </a:lvl3pPr>
            <a:lvl4pPr marL="1371535" indent="0">
              <a:buNone/>
              <a:defRPr sz="2000"/>
            </a:lvl4pPr>
            <a:lvl5pPr marL="1828714" indent="0">
              <a:buNone/>
              <a:defRPr sz="2000"/>
            </a:lvl5pPr>
            <a:lvl6pPr marL="2285892" indent="0">
              <a:buNone/>
              <a:defRPr sz="2000"/>
            </a:lvl6pPr>
            <a:lvl7pPr marL="2743070" indent="0">
              <a:buNone/>
              <a:defRPr sz="2000"/>
            </a:lvl7pPr>
            <a:lvl8pPr marL="3200248" indent="0">
              <a:buNone/>
              <a:defRPr sz="2000"/>
            </a:lvl8pPr>
            <a:lvl9pPr marL="3657427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6" indent="0">
              <a:buNone/>
              <a:defRPr sz="1200"/>
            </a:lvl3pPr>
            <a:lvl4pPr marL="1371535" indent="0">
              <a:buNone/>
              <a:defRPr sz="1000"/>
            </a:lvl4pPr>
            <a:lvl5pPr marL="1828714" indent="0">
              <a:buNone/>
              <a:defRPr sz="1000"/>
            </a:lvl5pPr>
            <a:lvl6pPr marL="2285892" indent="0">
              <a:buNone/>
              <a:defRPr sz="1000"/>
            </a:lvl6pPr>
            <a:lvl7pPr marL="2743070" indent="0">
              <a:buNone/>
              <a:defRPr sz="1000"/>
            </a:lvl7pPr>
            <a:lvl8pPr marL="3200248" indent="0">
              <a:buNone/>
              <a:defRPr sz="1000"/>
            </a:lvl8pPr>
            <a:lvl9pPr marL="3657427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61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9D74-3A8A-4056-8BED-370C2391986E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E38A-A7C6-4BA2-A21E-C068E5747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99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356" rtl="0" eaLnBrk="1" latinLnBrk="0" hangingPunct="1">
        <a:lnSpc>
          <a:spcPct val="90000"/>
        </a:lnSpc>
        <a:spcBef>
          <a:spcPct val="0"/>
        </a:spcBef>
        <a:buNone/>
        <a:defRPr kumimoji="1"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90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6" indent="-228590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4" indent="-228590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2" indent="-228590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1" indent="-228590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0" indent="-228590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8" indent="-228590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16" indent="-228590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5" algn="l" defTabSz="9143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4" algn="l" defTabSz="9143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2" algn="l" defTabSz="9143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0" algn="l" defTabSz="9143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8" algn="l" defTabSz="9143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27" algn="l" defTabSz="9143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149378" y="1132200"/>
            <a:ext cx="12490756" cy="4593600"/>
            <a:chOff x="-9000" y="1200921"/>
            <a:chExt cx="12490756" cy="4593600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22378" y="1201804"/>
              <a:ext cx="12228001" cy="4591834"/>
              <a:chOff x="-18000" y="1133083"/>
              <a:chExt cx="12228001" cy="4591834"/>
            </a:xfrm>
          </p:grpSpPr>
          <p:pic>
            <p:nvPicPr>
              <p:cNvPr id="10" name="図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87" t="17697" r="23444" b="20486"/>
              <a:stretch/>
            </p:blipFill>
            <p:spPr>
              <a:xfrm>
                <a:off x="9150001" y="1133083"/>
                <a:ext cx="3060000" cy="45918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2" name="図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701" t="23665" r="10194" b="33334"/>
              <a:stretch/>
            </p:blipFill>
            <p:spPr>
              <a:xfrm>
                <a:off x="6094000" y="1133083"/>
                <a:ext cx="3060000" cy="45918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57" t="36465" r="47210" b="33594"/>
              <a:stretch/>
            </p:blipFill>
            <p:spPr>
              <a:xfrm>
                <a:off x="3038000" y="1133083"/>
                <a:ext cx="3060000" cy="45918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58" t="26588" r="32325" b="27639"/>
              <a:stretch/>
            </p:blipFill>
            <p:spPr>
              <a:xfrm>
                <a:off x="-18000" y="1133083"/>
                <a:ext cx="3060000" cy="45918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sp>
          <p:nvSpPr>
            <p:cNvPr id="4" name="正方形/長方形 3"/>
            <p:cNvSpPr/>
            <p:nvPr/>
          </p:nvSpPr>
          <p:spPr>
            <a:xfrm>
              <a:off x="-9000" y="1200921"/>
              <a:ext cx="12490756" cy="4593600"/>
            </a:xfrm>
            <a:prstGeom prst="rect">
              <a:avLst/>
            </a:prstGeom>
            <a:solidFill>
              <a:schemeClr val="tx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70953" y="2828836"/>
            <a:ext cx="12050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spc="1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トヨタＬ</a:t>
            </a:r>
            <a:r>
              <a:rPr kumimoji="1" lang="en-US" altLang="ja-JP" sz="7200" b="1" spc="1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&amp;</a:t>
            </a:r>
            <a:r>
              <a:rPr kumimoji="1" lang="ja-JP" altLang="en-US" sz="7200" b="1" spc="1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Ｆ西四国株式会社</a:t>
            </a:r>
            <a:endParaRPr kumimoji="1" lang="ja-JP" altLang="en-US" sz="7200" b="1" spc="1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0826" y="67271"/>
            <a:ext cx="464903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5days</a:t>
            </a:r>
            <a:r>
              <a:rPr lang="ja-JP" altLang="en-US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Internship</a:t>
            </a:r>
            <a:endParaRPr kumimoji="1" lang="ja-JP" altLang="en-US" b="1" spc="600" dirty="0">
              <a:solidFill>
                <a:schemeClr val="bg1">
                  <a:alpha val="41000"/>
                </a:schemeClr>
              </a:solidFill>
              <a:latin typeface="Agency FB" panose="020B0503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668" y="6342212"/>
            <a:ext cx="1975988" cy="32714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47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-18000" y="1133083"/>
            <a:ext cx="12228001" cy="4591834"/>
            <a:chOff x="-1" y="1797665"/>
            <a:chExt cx="12228001" cy="4591834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7" t="17697" r="23444" b="20486"/>
            <a:stretch/>
          </p:blipFill>
          <p:spPr>
            <a:xfrm>
              <a:off x="9168000" y="1797665"/>
              <a:ext cx="3060000" cy="45918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01" t="23665" r="10194" b="33334"/>
            <a:stretch/>
          </p:blipFill>
          <p:spPr>
            <a:xfrm>
              <a:off x="6111999" y="1797665"/>
              <a:ext cx="3060000" cy="45918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7" t="36465" r="47210" b="33594"/>
            <a:stretch/>
          </p:blipFill>
          <p:spPr>
            <a:xfrm>
              <a:off x="3055999" y="1797665"/>
              <a:ext cx="3060000" cy="45918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8" t="26588" r="32325" b="27639"/>
            <a:stretch/>
          </p:blipFill>
          <p:spPr>
            <a:xfrm>
              <a:off x="-1" y="1797665"/>
              <a:ext cx="3060000" cy="45918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4" name="正方形/長方形 3"/>
          <p:cNvSpPr/>
          <p:nvPr/>
        </p:nvSpPr>
        <p:spPr>
          <a:xfrm>
            <a:off x="-149378" y="1133082"/>
            <a:ext cx="12490756" cy="4591835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8034" y="1859340"/>
            <a:ext cx="108959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600" b="1" spc="1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弊社</a:t>
            </a:r>
            <a:r>
              <a:rPr kumimoji="1" lang="ja-JP" altLang="en-US" sz="6600" b="1" spc="1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インターンシップへの</a:t>
            </a:r>
            <a:endParaRPr kumimoji="1" lang="en-US" altLang="ja-JP" sz="6600" b="1" spc="1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6600" b="1" spc="1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ご参加を社員一同</a:t>
            </a:r>
            <a:endParaRPr kumimoji="1" lang="en-US" altLang="ja-JP" sz="6600" b="1" spc="1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6600" b="1" spc="1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心</a:t>
            </a:r>
            <a:r>
              <a:rPr lang="ja-JP" altLang="en-US" sz="6600" b="1" spc="1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</a:t>
            </a:r>
            <a:r>
              <a:rPr kumimoji="1" lang="ja-JP" altLang="en-US" sz="6600" b="1" spc="1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お待ちしております</a:t>
            </a:r>
            <a:endParaRPr kumimoji="1" lang="ja-JP" altLang="en-US" sz="6600" b="1" spc="1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0826" y="67271"/>
            <a:ext cx="464903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5days</a:t>
            </a:r>
            <a:r>
              <a:rPr lang="ja-JP" altLang="en-US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Internship</a:t>
            </a:r>
            <a:endParaRPr kumimoji="1" lang="ja-JP" altLang="en-US" b="1" spc="600" dirty="0">
              <a:solidFill>
                <a:schemeClr val="bg1">
                  <a:alpha val="41000"/>
                </a:schemeClr>
              </a:solidFill>
              <a:latin typeface="Agency FB" panose="020B0503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668" y="6342212"/>
            <a:ext cx="1975988" cy="32714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965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50826" y="67271"/>
            <a:ext cx="464903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5days</a:t>
            </a:r>
            <a:r>
              <a:rPr lang="ja-JP" altLang="en-US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Internship</a:t>
            </a:r>
            <a:endParaRPr kumimoji="1" lang="ja-JP" altLang="en-US" b="1" spc="600" dirty="0">
              <a:solidFill>
                <a:schemeClr val="bg1">
                  <a:alpha val="41000"/>
                </a:schemeClr>
              </a:solidFill>
              <a:latin typeface="Agency FB" panose="020B0503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668" y="6342212"/>
            <a:ext cx="1975988" cy="3271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391482" y="1001486"/>
            <a:ext cx="11409036" cy="509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7515" y="1241083"/>
            <a:ext cx="659347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800" spc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突然</a:t>
            </a:r>
            <a:r>
              <a:rPr lang="ja-JP" altLang="en-US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ですが</a:t>
            </a:r>
            <a:r>
              <a:rPr lang="en-US" altLang="ja-JP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</a:p>
          <a:p>
            <a:pPr>
              <a:lnSpc>
                <a:spcPct val="150000"/>
              </a:lnSpc>
            </a:pPr>
            <a:r>
              <a:rPr kumimoji="1" lang="ja-JP" altLang="en-US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みなさん、こんな不安や</a:t>
            </a:r>
            <a:r>
              <a:rPr lang="ja-JP" altLang="en-US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</a:t>
            </a:r>
            <a:r>
              <a:rPr lang="ja-JP" altLang="en-US" sz="1800" spc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悩</a:t>
            </a:r>
            <a:r>
              <a:rPr lang="ja-JP" altLang="en-US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kumimoji="1" lang="ja-JP" altLang="en-US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はありませんか？</a:t>
            </a:r>
            <a:endParaRPr kumimoji="1" lang="ja-JP" altLang="en-US" sz="1800" spc="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4799856" y="3717032"/>
            <a:ext cx="2592288" cy="2376264"/>
          </a:xfrm>
          <a:prstGeom prst="rect">
            <a:avLst/>
          </a:prstGeom>
        </p:spPr>
      </p:pic>
      <p:sp>
        <p:nvSpPr>
          <p:cNvPr id="18" name="フリーフォーム 17"/>
          <p:cNvSpPr>
            <a:spLocks noChangeAspect="1"/>
          </p:cNvSpPr>
          <p:nvPr/>
        </p:nvSpPr>
        <p:spPr>
          <a:xfrm rot="5980470">
            <a:off x="2955467" y="3981450"/>
            <a:ext cx="1939103" cy="2120042"/>
          </a:xfrm>
          <a:custGeom>
            <a:avLst/>
            <a:gdLst>
              <a:gd name="connsiteX0" fmla="*/ 936104 w 1872208"/>
              <a:gd name="connsiteY0" fmla="*/ 0 h 2046904"/>
              <a:gd name="connsiteX1" fmla="*/ 1041048 w 1872208"/>
              <a:gd name="connsiteY1" fmla="*/ 180938 h 2046904"/>
              <a:gd name="connsiteX2" fmla="*/ 1124762 w 1872208"/>
              <a:gd name="connsiteY2" fmla="*/ 193714 h 2046904"/>
              <a:gd name="connsiteX3" fmla="*/ 1872208 w 1872208"/>
              <a:gd name="connsiteY3" fmla="*/ 1110800 h 2046904"/>
              <a:gd name="connsiteX4" fmla="*/ 936104 w 1872208"/>
              <a:gd name="connsiteY4" fmla="*/ 2046904 h 2046904"/>
              <a:gd name="connsiteX5" fmla="*/ 0 w 1872208"/>
              <a:gd name="connsiteY5" fmla="*/ 1110800 h 2046904"/>
              <a:gd name="connsiteX6" fmla="*/ 747447 w 1872208"/>
              <a:gd name="connsiteY6" fmla="*/ 193714 h 2046904"/>
              <a:gd name="connsiteX7" fmla="*/ 831160 w 1872208"/>
              <a:gd name="connsiteY7" fmla="*/ 180938 h 204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2208" h="2046904">
                <a:moveTo>
                  <a:pt x="936104" y="0"/>
                </a:moveTo>
                <a:lnTo>
                  <a:pt x="1041048" y="180938"/>
                </a:lnTo>
                <a:lnTo>
                  <a:pt x="1124762" y="193714"/>
                </a:lnTo>
                <a:cubicBezTo>
                  <a:pt x="1551329" y="281003"/>
                  <a:pt x="1872208" y="658429"/>
                  <a:pt x="1872208" y="1110800"/>
                </a:cubicBezTo>
                <a:cubicBezTo>
                  <a:pt x="1872208" y="1627796"/>
                  <a:pt x="1453100" y="2046904"/>
                  <a:pt x="936104" y="2046904"/>
                </a:cubicBezTo>
                <a:cubicBezTo>
                  <a:pt x="419108" y="2046904"/>
                  <a:pt x="0" y="1627796"/>
                  <a:pt x="0" y="1110800"/>
                </a:cubicBezTo>
                <a:cubicBezTo>
                  <a:pt x="0" y="658429"/>
                  <a:pt x="320879" y="281003"/>
                  <a:pt x="747447" y="193714"/>
                </a:cubicBezTo>
                <a:lnTo>
                  <a:pt x="831160" y="180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>
            <a:spLocks noChangeAspect="1"/>
          </p:cNvSpPr>
          <p:nvPr/>
        </p:nvSpPr>
        <p:spPr>
          <a:xfrm rot="14750560">
            <a:off x="8535684" y="2602649"/>
            <a:ext cx="1373514" cy="1501678"/>
          </a:xfrm>
          <a:custGeom>
            <a:avLst/>
            <a:gdLst>
              <a:gd name="connsiteX0" fmla="*/ 936104 w 1872208"/>
              <a:gd name="connsiteY0" fmla="*/ 0 h 2046904"/>
              <a:gd name="connsiteX1" fmla="*/ 1041048 w 1872208"/>
              <a:gd name="connsiteY1" fmla="*/ 180938 h 2046904"/>
              <a:gd name="connsiteX2" fmla="*/ 1124762 w 1872208"/>
              <a:gd name="connsiteY2" fmla="*/ 193714 h 2046904"/>
              <a:gd name="connsiteX3" fmla="*/ 1872208 w 1872208"/>
              <a:gd name="connsiteY3" fmla="*/ 1110800 h 2046904"/>
              <a:gd name="connsiteX4" fmla="*/ 936104 w 1872208"/>
              <a:gd name="connsiteY4" fmla="*/ 2046904 h 2046904"/>
              <a:gd name="connsiteX5" fmla="*/ 0 w 1872208"/>
              <a:gd name="connsiteY5" fmla="*/ 1110800 h 2046904"/>
              <a:gd name="connsiteX6" fmla="*/ 747447 w 1872208"/>
              <a:gd name="connsiteY6" fmla="*/ 193714 h 2046904"/>
              <a:gd name="connsiteX7" fmla="*/ 831160 w 1872208"/>
              <a:gd name="connsiteY7" fmla="*/ 180938 h 204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2208" h="2046904">
                <a:moveTo>
                  <a:pt x="936104" y="0"/>
                </a:moveTo>
                <a:lnTo>
                  <a:pt x="1041048" y="180938"/>
                </a:lnTo>
                <a:lnTo>
                  <a:pt x="1124762" y="193714"/>
                </a:lnTo>
                <a:cubicBezTo>
                  <a:pt x="1551329" y="281003"/>
                  <a:pt x="1872208" y="658429"/>
                  <a:pt x="1872208" y="1110800"/>
                </a:cubicBezTo>
                <a:cubicBezTo>
                  <a:pt x="1872208" y="1627796"/>
                  <a:pt x="1453100" y="2046904"/>
                  <a:pt x="936104" y="2046904"/>
                </a:cubicBezTo>
                <a:cubicBezTo>
                  <a:pt x="419108" y="2046904"/>
                  <a:pt x="0" y="1627796"/>
                  <a:pt x="0" y="1110800"/>
                </a:cubicBezTo>
                <a:cubicBezTo>
                  <a:pt x="0" y="658429"/>
                  <a:pt x="320879" y="281003"/>
                  <a:pt x="747447" y="193714"/>
                </a:cubicBezTo>
                <a:lnTo>
                  <a:pt x="831160" y="180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>
            <a:spLocks noChangeAspect="1"/>
          </p:cNvSpPr>
          <p:nvPr/>
        </p:nvSpPr>
        <p:spPr>
          <a:xfrm rot="12366925">
            <a:off x="6380665" y="2355155"/>
            <a:ext cx="1582027" cy="1729647"/>
          </a:xfrm>
          <a:custGeom>
            <a:avLst/>
            <a:gdLst>
              <a:gd name="connsiteX0" fmla="*/ 936104 w 1872208"/>
              <a:gd name="connsiteY0" fmla="*/ 0 h 2046904"/>
              <a:gd name="connsiteX1" fmla="*/ 1041048 w 1872208"/>
              <a:gd name="connsiteY1" fmla="*/ 180938 h 2046904"/>
              <a:gd name="connsiteX2" fmla="*/ 1124762 w 1872208"/>
              <a:gd name="connsiteY2" fmla="*/ 193714 h 2046904"/>
              <a:gd name="connsiteX3" fmla="*/ 1872208 w 1872208"/>
              <a:gd name="connsiteY3" fmla="*/ 1110800 h 2046904"/>
              <a:gd name="connsiteX4" fmla="*/ 936104 w 1872208"/>
              <a:gd name="connsiteY4" fmla="*/ 2046904 h 2046904"/>
              <a:gd name="connsiteX5" fmla="*/ 0 w 1872208"/>
              <a:gd name="connsiteY5" fmla="*/ 1110800 h 2046904"/>
              <a:gd name="connsiteX6" fmla="*/ 747447 w 1872208"/>
              <a:gd name="connsiteY6" fmla="*/ 193714 h 2046904"/>
              <a:gd name="connsiteX7" fmla="*/ 831160 w 1872208"/>
              <a:gd name="connsiteY7" fmla="*/ 180938 h 204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2208" h="2046904">
                <a:moveTo>
                  <a:pt x="936104" y="0"/>
                </a:moveTo>
                <a:lnTo>
                  <a:pt x="1041048" y="180938"/>
                </a:lnTo>
                <a:lnTo>
                  <a:pt x="1124762" y="193714"/>
                </a:lnTo>
                <a:cubicBezTo>
                  <a:pt x="1551329" y="281003"/>
                  <a:pt x="1872208" y="658429"/>
                  <a:pt x="1872208" y="1110800"/>
                </a:cubicBezTo>
                <a:cubicBezTo>
                  <a:pt x="1872208" y="1627796"/>
                  <a:pt x="1453100" y="2046904"/>
                  <a:pt x="936104" y="2046904"/>
                </a:cubicBezTo>
                <a:cubicBezTo>
                  <a:pt x="419108" y="2046904"/>
                  <a:pt x="0" y="1627796"/>
                  <a:pt x="0" y="1110800"/>
                </a:cubicBezTo>
                <a:cubicBezTo>
                  <a:pt x="0" y="658429"/>
                  <a:pt x="320879" y="281003"/>
                  <a:pt x="747447" y="193714"/>
                </a:cubicBezTo>
                <a:lnTo>
                  <a:pt x="831160" y="180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>
            <a:spLocks noChangeAspect="1"/>
          </p:cNvSpPr>
          <p:nvPr/>
        </p:nvSpPr>
        <p:spPr>
          <a:xfrm rot="7984692">
            <a:off x="4051005" y="2358936"/>
            <a:ext cx="1582027" cy="1729647"/>
          </a:xfrm>
          <a:custGeom>
            <a:avLst/>
            <a:gdLst>
              <a:gd name="connsiteX0" fmla="*/ 936104 w 1872208"/>
              <a:gd name="connsiteY0" fmla="*/ 0 h 2046904"/>
              <a:gd name="connsiteX1" fmla="*/ 1041048 w 1872208"/>
              <a:gd name="connsiteY1" fmla="*/ 180938 h 2046904"/>
              <a:gd name="connsiteX2" fmla="*/ 1124762 w 1872208"/>
              <a:gd name="connsiteY2" fmla="*/ 193714 h 2046904"/>
              <a:gd name="connsiteX3" fmla="*/ 1872208 w 1872208"/>
              <a:gd name="connsiteY3" fmla="*/ 1110800 h 2046904"/>
              <a:gd name="connsiteX4" fmla="*/ 936104 w 1872208"/>
              <a:gd name="connsiteY4" fmla="*/ 2046904 h 2046904"/>
              <a:gd name="connsiteX5" fmla="*/ 0 w 1872208"/>
              <a:gd name="connsiteY5" fmla="*/ 1110800 h 2046904"/>
              <a:gd name="connsiteX6" fmla="*/ 747447 w 1872208"/>
              <a:gd name="connsiteY6" fmla="*/ 193714 h 2046904"/>
              <a:gd name="connsiteX7" fmla="*/ 831160 w 1872208"/>
              <a:gd name="connsiteY7" fmla="*/ 180938 h 204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2208" h="2046904">
                <a:moveTo>
                  <a:pt x="936104" y="0"/>
                </a:moveTo>
                <a:lnTo>
                  <a:pt x="1041048" y="180938"/>
                </a:lnTo>
                <a:lnTo>
                  <a:pt x="1124762" y="193714"/>
                </a:lnTo>
                <a:cubicBezTo>
                  <a:pt x="1551329" y="281003"/>
                  <a:pt x="1872208" y="658429"/>
                  <a:pt x="1872208" y="1110800"/>
                </a:cubicBezTo>
                <a:cubicBezTo>
                  <a:pt x="1872208" y="1627796"/>
                  <a:pt x="1453100" y="2046904"/>
                  <a:pt x="936104" y="2046904"/>
                </a:cubicBezTo>
                <a:cubicBezTo>
                  <a:pt x="419108" y="2046904"/>
                  <a:pt x="0" y="1627796"/>
                  <a:pt x="0" y="1110800"/>
                </a:cubicBezTo>
                <a:cubicBezTo>
                  <a:pt x="0" y="658429"/>
                  <a:pt x="320879" y="281003"/>
                  <a:pt x="747447" y="193714"/>
                </a:cubicBezTo>
                <a:lnTo>
                  <a:pt x="831160" y="180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071664" y="4487473"/>
            <a:ext cx="15322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100" b="1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</a:t>
            </a:r>
            <a:r>
              <a:rPr lang="ja-JP" altLang="en-US" sz="1100" b="1" kern="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endParaRPr lang="en-US" altLang="ja-JP" sz="1100" b="1" kern="0" spc="3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 b="1" kern="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やりたいこと</a:t>
            </a:r>
            <a:endParaRPr lang="en-US" altLang="ja-JP" sz="1100" b="1" kern="0" spc="3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 b="1" kern="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とできることって</a:t>
            </a:r>
            <a:endParaRPr lang="en-US" altLang="ja-JP" sz="1100" b="1" kern="0" spc="3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 b="1" kern="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なにかな？</a:t>
            </a:r>
            <a:endParaRPr lang="ja-JP" altLang="en-US" sz="11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082906" y="2939742"/>
            <a:ext cx="1518224" cy="56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100" b="1" kern="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対人関係への</a:t>
            </a:r>
            <a:endParaRPr lang="en-US" altLang="ja-JP" sz="1100" b="1" kern="0" spc="3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 b="1" kern="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不安</a:t>
            </a:r>
            <a:endParaRPr lang="ja-JP" altLang="en-US" sz="11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82934" y="2685826"/>
            <a:ext cx="1101584" cy="814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最近</a:t>
            </a:r>
            <a:endParaRPr kumimoji="1" lang="en-US" altLang="ja-JP" sz="11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企業研究</a:t>
            </a:r>
            <a:r>
              <a:rPr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への</a:t>
            </a:r>
            <a:endParaRPr lang="en-US" altLang="ja-JP" sz="11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限界</a:t>
            </a:r>
            <a:r>
              <a:rPr kumimoji="1"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を感じる</a:t>
            </a:r>
            <a:r>
              <a:rPr kumimoji="1" lang="en-US" altLang="ja-JP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939923" y="3001155"/>
            <a:ext cx="769763" cy="560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コミュ力</a:t>
            </a:r>
            <a:r>
              <a:rPr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endParaRPr lang="en-US" altLang="ja-JP" sz="11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つけた</a:t>
            </a:r>
            <a:r>
              <a:rPr kumimoji="1"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endParaRPr kumimoji="1" lang="en-US" altLang="ja-JP" sz="11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フリーフォーム 27"/>
          <p:cNvSpPr>
            <a:spLocks noChangeAspect="1"/>
          </p:cNvSpPr>
          <p:nvPr/>
        </p:nvSpPr>
        <p:spPr>
          <a:xfrm rot="7909943">
            <a:off x="1931442" y="2420751"/>
            <a:ext cx="1504615" cy="1645012"/>
          </a:xfrm>
          <a:custGeom>
            <a:avLst/>
            <a:gdLst>
              <a:gd name="connsiteX0" fmla="*/ 936104 w 1872208"/>
              <a:gd name="connsiteY0" fmla="*/ 0 h 2046904"/>
              <a:gd name="connsiteX1" fmla="*/ 1041048 w 1872208"/>
              <a:gd name="connsiteY1" fmla="*/ 180938 h 2046904"/>
              <a:gd name="connsiteX2" fmla="*/ 1124762 w 1872208"/>
              <a:gd name="connsiteY2" fmla="*/ 193714 h 2046904"/>
              <a:gd name="connsiteX3" fmla="*/ 1872208 w 1872208"/>
              <a:gd name="connsiteY3" fmla="*/ 1110800 h 2046904"/>
              <a:gd name="connsiteX4" fmla="*/ 936104 w 1872208"/>
              <a:gd name="connsiteY4" fmla="*/ 2046904 h 2046904"/>
              <a:gd name="connsiteX5" fmla="*/ 0 w 1872208"/>
              <a:gd name="connsiteY5" fmla="*/ 1110800 h 2046904"/>
              <a:gd name="connsiteX6" fmla="*/ 747447 w 1872208"/>
              <a:gd name="connsiteY6" fmla="*/ 193714 h 2046904"/>
              <a:gd name="connsiteX7" fmla="*/ 831160 w 1872208"/>
              <a:gd name="connsiteY7" fmla="*/ 180938 h 204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2208" h="2046904">
                <a:moveTo>
                  <a:pt x="936104" y="0"/>
                </a:moveTo>
                <a:lnTo>
                  <a:pt x="1041048" y="180938"/>
                </a:lnTo>
                <a:lnTo>
                  <a:pt x="1124762" y="193714"/>
                </a:lnTo>
                <a:cubicBezTo>
                  <a:pt x="1551329" y="281003"/>
                  <a:pt x="1872208" y="658429"/>
                  <a:pt x="1872208" y="1110800"/>
                </a:cubicBezTo>
                <a:cubicBezTo>
                  <a:pt x="1872208" y="1627796"/>
                  <a:pt x="1453100" y="2046904"/>
                  <a:pt x="936104" y="2046904"/>
                </a:cubicBezTo>
                <a:cubicBezTo>
                  <a:pt x="419108" y="2046904"/>
                  <a:pt x="0" y="1627796"/>
                  <a:pt x="0" y="1110800"/>
                </a:cubicBezTo>
                <a:cubicBezTo>
                  <a:pt x="0" y="658429"/>
                  <a:pt x="320879" y="281003"/>
                  <a:pt x="747447" y="193714"/>
                </a:cubicBezTo>
                <a:lnTo>
                  <a:pt x="831160" y="180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17484" y="2860722"/>
            <a:ext cx="1032655" cy="560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地元</a:t>
            </a:r>
            <a:r>
              <a:rPr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の企業を</a:t>
            </a:r>
            <a:endParaRPr lang="en-US" altLang="ja-JP" sz="11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もっと知りたい</a:t>
            </a:r>
            <a:endParaRPr kumimoji="1" lang="ja-JP" altLang="en-US" sz="11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フリーフォーム 30"/>
          <p:cNvSpPr>
            <a:spLocks noChangeAspect="1"/>
          </p:cNvSpPr>
          <p:nvPr/>
        </p:nvSpPr>
        <p:spPr>
          <a:xfrm rot="14462271">
            <a:off x="7351879" y="4045320"/>
            <a:ext cx="1739570" cy="1901890"/>
          </a:xfrm>
          <a:custGeom>
            <a:avLst/>
            <a:gdLst>
              <a:gd name="connsiteX0" fmla="*/ 936104 w 1872208"/>
              <a:gd name="connsiteY0" fmla="*/ 0 h 2046904"/>
              <a:gd name="connsiteX1" fmla="*/ 1041048 w 1872208"/>
              <a:gd name="connsiteY1" fmla="*/ 180938 h 2046904"/>
              <a:gd name="connsiteX2" fmla="*/ 1124762 w 1872208"/>
              <a:gd name="connsiteY2" fmla="*/ 193714 h 2046904"/>
              <a:gd name="connsiteX3" fmla="*/ 1872208 w 1872208"/>
              <a:gd name="connsiteY3" fmla="*/ 1110800 h 2046904"/>
              <a:gd name="connsiteX4" fmla="*/ 936104 w 1872208"/>
              <a:gd name="connsiteY4" fmla="*/ 2046904 h 2046904"/>
              <a:gd name="connsiteX5" fmla="*/ 0 w 1872208"/>
              <a:gd name="connsiteY5" fmla="*/ 1110800 h 2046904"/>
              <a:gd name="connsiteX6" fmla="*/ 747447 w 1872208"/>
              <a:gd name="connsiteY6" fmla="*/ 193714 h 2046904"/>
              <a:gd name="connsiteX7" fmla="*/ 831160 w 1872208"/>
              <a:gd name="connsiteY7" fmla="*/ 180938 h 204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2208" h="2046904">
                <a:moveTo>
                  <a:pt x="936104" y="0"/>
                </a:moveTo>
                <a:lnTo>
                  <a:pt x="1041048" y="180938"/>
                </a:lnTo>
                <a:lnTo>
                  <a:pt x="1124762" y="193714"/>
                </a:lnTo>
                <a:cubicBezTo>
                  <a:pt x="1551329" y="281003"/>
                  <a:pt x="1872208" y="658429"/>
                  <a:pt x="1872208" y="1110800"/>
                </a:cubicBezTo>
                <a:cubicBezTo>
                  <a:pt x="1872208" y="1627796"/>
                  <a:pt x="1453100" y="2046904"/>
                  <a:pt x="936104" y="2046904"/>
                </a:cubicBezTo>
                <a:cubicBezTo>
                  <a:pt x="419108" y="2046904"/>
                  <a:pt x="0" y="1627796"/>
                  <a:pt x="0" y="1110800"/>
                </a:cubicBezTo>
                <a:cubicBezTo>
                  <a:pt x="0" y="658429"/>
                  <a:pt x="320879" y="281003"/>
                  <a:pt x="747447" y="193714"/>
                </a:cubicBezTo>
                <a:lnTo>
                  <a:pt x="831160" y="180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809555" y="4519295"/>
            <a:ext cx="1095172" cy="814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社会人としての</a:t>
            </a:r>
            <a:endParaRPr kumimoji="1" lang="en-US" altLang="ja-JP" sz="11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スキルを</a:t>
            </a:r>
            <a:endParaRPr lang="en-US" altLang="ja-JP" sz="11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身に付けたい</a:t>
            </a:r>
            <a:endParaRPr lang="en-US" altLang="ja-JP" sz="11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rot="630633">
            <a:off x="6296450" y="4283820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/>
              <a:t>モヤモヤ</a:t>
            </a:r>
            <a:r>
              <a:rPr lang="en-US" altLang="ja-JP" sz="1000" dirty="0" smtClean="0"/>
              <a:t>…</a:t>
            </a:r>
            <a:endParaRPr kumimoji="1" lang="ja-JP" altLang="en-US" sz="1000" dirty="0"/>
          </a:p>
        </p:txBody>
      </p:sp>
      <p:sp>
        <p:nvSpPr>
          <p:cNvPr id="23" name="テキスト ボックス 22"/>
          <p:cNvSpPr txBox="1"/>
          <p:nvPr/>
        </p:nvSpPr>
        <p:spPr>
          <a:xfrm rot="20133189">
            <a:off x="5089510" y="4396184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うーん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137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50826" y="67271"/>
            <a:ext cx="464903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5days</a:t>
            </a:r>
            <a:r>
              <a:rPr lang="ja-JP" altLang="en-US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Internship</a:t>
            </a:r>
            <a:endParaRPr kumimoji="1" lang="ja-JP" altLang="en-US" b="1" spc="600" dirty="0">
              <a:solidFill>
                <a:schemeClr val="bg1">
                  <a:alpha val="41000"/>
                </a:schemeClr>
              </a:solidFill>
              <a:latin typeface="Agency FB" panose="020B0503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668" y="6342212"/>
            <a:ext cx="1975988" cy="3271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391482" y="1001486"/>
            <a:ext cx="11409036" cy="509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7515" y="1241083"/>
            <a:ext cx="6465231" cy="4428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それ、弊社のインターンシップで解決できます！</a:t>
            </a:r>
            <a:endParaRPr lang="en-US" altLang="ja-JP" sz="1800" spc="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31742" y="2132856"/>
            <a:ext cx="92047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ja-JP" altLang="en-US" sz="36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自己</a:t>
            </a:r>
            <a:r>
              <a:rPr lang="ja-JP" altLang="en-US" sz="3600" spc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理解・他者理解・企業研究を通して</a:t>
            </a:r>
            <a:endParaRPr lang="en-US" altLang="ja-JP" sz="3600" spc="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600" spc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「トヨタＬ</a:t>
            </a:r>
            <a:r>
              <a:rPr lang="en-US" altLang="ja-JP" sz="3600" kern="0" spc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&amp;</a:t>
            </a:r>
            <a:r>
              <a:rPr lang="ja-JP" altLang="en-US" sz="3600" spc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Ｆ西四国」 と 「人・地域」 の</a:t>
            </a:r>
            <a:endParaRPr lang="en-US" altLang="ja-JP" sz="3600" spc="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600" spc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繋がりや魅力を発見しよう</a:t>
            </a:r>
            <a:r>
              <a:rPr lang="ja-JP" altLang="en-US" sz="36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！</a:t>
            </a:r>
            <a:endParaRPr lang="ja-JP" altLang="en-US" sz="3600" spc="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81"/>
          <a:stretch/>
        </p:blipFill>
        <p:spPr>
          <a:xfrm>
            <a:off x="9000722" y="4668103"/>
            <a:ext cx="3179933" cy="1425193"/>
          </a:xfrm>
          <a:prstGeom prst="rect">
            <a:avLst/>
          </a:prstGeom>
          <a:effectLst/>
        </p:spPr>
      </p:pic>
      <p:sp>
        <p:nvSpPr>
          <p:cNvPr id="32" name="フリーフォーム 31"/>
          <p:cNvSpPr>
            <a:spLocks noChangeAspect="1"/>
          </p:cNvSpPr>
          <p:nvPr/>
        </p:nvSpPr>
        <p:spPr>
          <a:xfrm rot="7909943">
            <a:off x="742122" y="1999500"/>
            <a:ext cx="940794" cy="1028581"/>
          </a:xfrm>
          <a:custGeom>
            <a:avLst/>
            <a:gdLst>
              <a:gd name="connsiteX0" fmla="*/ 936104 w 1872208"/>
              <a:gd name="connsiteY0" fmla="*/ 0 h 2046904"/>
              <a:gd name="connsiteX1" fmla="*/ 1041048 w 1872208"/>
              <a:gd name="connsiteY1" fmla="*/ 180938 h 2046904"/>
              <a:gd name="connsiteX2" fmla="*/ 1124762 w 1872208"/>
              <a:gd name="connsiteY2" fmla="*/ 193714 h 2046904"/>
              <a:gd name="connsiteX3" fmla="*/ 1872208 w 1872208"/>
              <a:gd name="connsiteY3" fmla="*/ 1110800 h 2046904"/>
              <a:gd name="connsiteX4" fmla="*/ 936104 w 1872208"/>
              <a:gd name="connsiteY4" fmla="*/ 2046904 h 2046904"/>
              <a:gd name="connsiteX5" fmla="*/ 0 w 1872208"/>
              <a:gd name="connsiteY5" fmla="*/ 1110800 h 2046904"/>
              <a:gd name="connsiteX6" fmla="*/ 747447 w 1872208"/>
              <a:gd name="connsiteY6" fmla="*/ 193714 h 2046904"/>
              <a:gd name="connsiteX7" fmla="*/ 831160 w 1872208"/>
              <a:gd name="connsiteY7" fmla="*/ 180938 h 204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2208" h="2046904">
                <a:moveTo>
                  <a:pt x="936104" y="0"/>
                </a:moveTo>
                <a:lnTo>
                  <a:pt x="1041048" y="180938"/>
                </a:lnTo>
                <a:lnTo>
                  <a:pt x="1124762" y="193714"/>
                </a:lnTo>
                <a:cubicBezTo>
                  <a:pt x="1551329" y="281003"/>
                  <a:pt x="1872208" y="658429"/>
                  <a:pt x="1872208" y="1110800"/>
                </a:cubicBezTo>
                <a:cubicBezTo>
                  <a:pt x="1872208" y="1627796"/>
                  <a:pt x="1453100" y="2046904"/>
                  <a:pt x="936104" y="2046904"/>
                </a:cubicBezTo>
                <a:cubicBezTo>
                  <a:pt x="419108" y="2046904"/>
                  <a:pt x="0" y="1627796"/>
                  <a:pt x="0" y="1110800"/>
                </a:cubicBezTo>
                <a:cubicBezTo>
                  <a:pt x="0" y="658429"/>
                  <a:pt x="320879" y="281003"/>
                  <a:pt x="747447" y="193714"/>
                </a:cubicBezTo>
                <a:lnTo>
                  <a:pt x="831160" y="18093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7408" y="228784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chemeClr val="bg1"/>
                </a:solidFill>
              </a:rPr>
              <a:t>テーマ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50826" y="67271"/>
            <a:ext cx="464903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5days</a:t>
            </a:r>
            <a:r>
              <a:rPr lang="ja-JP" altLang="en-US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Internship</a:t>
            </a:r>
            <a:endParaRPr kumimoji="1" lang="ja-JP" altLang="en-US" b="1" spc="600" dirty="0">
              <a:solidFill>
                <a:schemeClr val="bg1">
                  <a:alpha val="41000"/>
                </a:schemeClr>
              </a:solidFill>
              <a:latin typeface="Agency FB" panose="020B0503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668" y="6342212"/>
            <a:ext cx="1975988" cy="3271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391482" y="1001486"/>
            <a:ext cx="11409036" cy="509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83"/>
          <a:stretch/>
        </p:blipFill>
        <p:spPr>
          <a:xfrm>
            <a:off x="3403602" y="3933056"/>
            <a:ext cx="5384797" cy="2160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6606" y="1188486"/>
            <a:ext cx="4499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pc="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☑ </a:t>
            </a:r>
            <a:r>
              <a:rPr kumimoji="1" lang="ja-JP" altLang="en-US" sz="2800" b="1" spc="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自己理解</a:t>
            </a:r>
            <a:r>
              <a:rPr lang="ja-JP" altLang="en-US" sz="2800" b="1" spc="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・他者理解</a:t>
            </a:r>
            <a:endParaRPr kumimoji="1" lang="ja-JP" altLang="en-US" sz="2800" b="1" spc="600" dirty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5803" y="1801840"/>
            <a:ext cx="3812262" cy="184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356" fontAlgn="auto">
              <a:spcBef>
                <a:spcPts val="1000"/>
              </a:spcBef>
              <a:spcAft>
                <a:spcPts val="0"/>
              </a:spcAft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 自分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が大切にしている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価値観 ”と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356" fontAlgn="auto">
              <a:spcBef>
                <a:spcPts val="1000"/>
              </a:spcBef>
              <a:spcAft>
                <a:spcPts val="0"/>
              </a:spcAft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 相手が大切にしている価値観 ”を共有し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356" fontAlgn="auto">
              <a:spcBef>
                <a:spcPts val="1000"/>
              </a:spcBef>
              <a:spcAft>
                <a:spcPts val="0"/>
              </a:spcAft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それぞれの</a:t>
            </a:r>
            <a:r>
              <a:rPr lang="ja-JP" altLang="en-US" sz="12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タイプ</a:t>
            </a:r>
            <a:r>
              <a:rPr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別</a:t>
            </a:r>
            <a:r>
              <a:rPr lang="ja-JP" altLang="en-US" sz="12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診断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を行います。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356" fontAlgn="auto">
              <a:spcBef>
                <a:spcPts val="1000"/>
              </a:spcBef>
              <a:spcAft>
                <a:spcPts val="0"/>
              </a:spcAft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共有と共感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を行うことで自己理解・他者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理解がより深まり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356" fontAlgn="auto">
              <a:spcBef>
                <a:spcPts val="1000"/>
              </a:spcBef>
              <a:spcAft>
                <a:spcPts val="0"/>
              </a:spcAft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他者との</a:t>
            </a:r>
            <a:r>
              <a:rPr lang="ja-JP" altLang="en-US" sz="12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円滑なコミュニケーション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への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356" fontAlgn="auto">
              <a:spcBef>
                <a:spcPts val="1000"/>
              </a:spcBef>
              <a:spcAft>
                <a:spcPts val="0"/>
              </a:spcAft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ヒントに繋がります。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80892" y="1188486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pc="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☑ </a:t>
            </a:r>
            <a:r>
              <a:rPr lang="ja-JP" altLang="en-US" sz="2800" b="1" spc="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企業研究</a:t>
            </a:r>
            <a:endParaRPr kumimoji="1" lang="ja-JP" altLang="en-US" sz="2800" b="1" spc="600" dirty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10089" y="1747830"/>
            <a:ext cx="41553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35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弊社への企業研究はもちろんですが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35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2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 </a:t>
            </a:r>
            <a:r>
              <a:rPr lang="ja-JP" altLang="en-US" sz="12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弊社のお</a:t>
            </a:r>
            <a:r>
              <a:rPr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客</a:t>
            </a:r>
            <a:r>
              <a:rPr lang="ja-JP" altLang="en-US" sz="12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様（人・地域） </a:t>
            </a:r>
            <a:r>
              <a:rPr lang="en-US" altLang="ja-JP" sz="12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12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についての理解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35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深めていただきます。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一般の方からの知名度は低いけれど、</a:t>
            </a:r>
            <a:endParaRPr lang="en-US" altLang="ja-JP" sz="1200" kern="0" spc="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u="sng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業界ではトップクラスの技術力を持つ企業</a:t>
            </a:r>
            <a:r>
              <a:rPr lang="ja-JP" altLang="en-US" sz="1200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</a:t>
            </a:r>
            <a:endParaRPr lang="en-US" altLang="ja-JP" sz="1200" kern="0" spc="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u="sng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地元を元気にするために頑張っている企業</a:t>
            </a:r>
            <a:r>
              <a:rPr lang="ja-JP" altLang="en-US" sz="1200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</a:t>
            </a:r>
            <a:endParaRPr lang="en-US" altLang="ja-JP" sz="1200" kern="0" spc="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弊社のお客様は魅力的な企業ばかりです</a:t>
            </a:r>
            <a:r>
              <a:rPr lang="ja-JP" altLang="en-US" sz="1200" kern="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200" kern="0" spc="3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今回</a:t>
            </a:r>
            <a:r>
              <a:rPr lang="ja-JP" altLang="en-US" sz="1200" kern="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1200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インターンシップを通して</a:t>
            </a:r>
            <a:endParaRPr lang="en-US" altLang="ja-JP" sz="1200" kern="0" spc="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そういった</a:t>
            </a:r>
            <a:r>
              <a:rPr lang="ja-JP" altLang="en-US" sz="1200" b="1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地元企業の魅力を発見</a:t>
            </a:r>
            <a:r>
              <a:rPr lang="ja-JP" altLang="en-US" sz="1200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していただき</a:t>
            </a:r>
            <a:endParaRPr lang="en-US" altLang="ja-JP" sz="1200" kern="0" spc="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kern="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今後の企業研究の質や</a:t>
            </a:r>
            <a:r>
              <a:rPr lang="ja-JP" altLang="en-US" sz="1200" kern="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幅を広げていきましょう。</a:t>
            </a:r>
            <a:endParaRPr lang="en-US" altLang="ja-JP" sz="1200" kern="0" spc="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6606" y="3750018"/>
            <a:ext cx="331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pc="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☑ </a:t>
            </a:r>
            <a:r>
              <a:rPr lang="ja-JP" altLang="en-US" sz="2800" b="1" spc="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社会人スキル</a:t>
            </a:r>
            <a:endParaRPr kumimoji="1" lang="ja-JP" altLang="en-US" sz="2800" b="1" spc="600" dirty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5803" y="4359206"/>
            <a:ext cx="3188693" cy="1547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356" fontAlgn="auto">
              <a:spcBef>
                <a:spcPts val="1000"/>
              </a:spcBef>
              <a:spcAft>
                <a:spcPts val="0"/>
              </a:spcAft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弊社スタッフと一緒に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356" fontAlgn="auto">
              <a:spcBef>
                <a:spcPts val="1000"/>
              </a:spcBef>
              <a:spcAft>
                <a:spcPts val="0"/>
              </a:spcAft>
            </a:pPr>
            <a:r>
              <a:rPr lang="ja-JP" altLang="en-US" sz="12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お客様の現場へ同行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していただきます。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356" fontAlgn="auto">
              <a:spcBef>
                <a:spcPts val="1000"/>
              </a:spcBef>
              <a:spcAft>
                <a:spcPts val="0"/>
              </a:spcAft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ビジネスシーンでの実際のやり取りや気遣いを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356" fontAlgn="auto">
              <a:spcBef>
                <a:spcPts val="1000"/>
              </a:spcBef>
              <a:spcAft>
                <a:spcPts val="0"/>
              </a:spcAft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皆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さんの目で見て、耳で聞いて、身体で感じて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356" fontAlgn="auto">
              <a:spcBef>
                <a:spcPts val="1000"/>
              </a:spcBef>
              <a:spcAft>
                <a:spcPts val="0"/>
              </a:spcAft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ご自身の</a:t>
            </a:r>
            <a:r>
              <a:rPr lang="ja-JP" altLang="en-US" sz="1200" b="1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スキルアップ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へと繋げてください。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-929" r="62179" b="81000"/>
          <a:stretch/>
        </p:blipFill>
        <p:spPr>
          <a:xfrm rot="1220258">
            <a:off x="5327892" y="3433824"/>
            <a:ext cx="517498" cy="547939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7536160" y="5182991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／</a:t>
            </a:r>
            <a:endParaRPr kumimoji="1" lang="en-US" altLang="ja-JP" sz="1200" spc="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sz="12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詳細は説明会にて！</a:t>
            </a:r>
            <a:endParaRPr kumimoji="1" lang="en-US" altLang="ja-JP" sz="1200" spc="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spc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＼</a:t>
            </a:r>
            <a:endParaRPr kumimoji="1" lang="ja-JP" altLang="en-US" sz="1200" spc="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0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50826" y="67271"/>
            <a:ext cx="464903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5days</a:t>
            </a:r>
            <a:r>
              <a:rPr lang="ja-JP" altLang="en-US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Internship</a:t>
            </a:r>
            <a:endParaRPr kumimoji="1" lang="ja-JP" altLang="en-US" b="1" spc="600" dirty="0">
              <a:solidFill>
                <a:schemeClr val="bg1">
                  <a:alpha val="41000"/>
                </a:schemeClr>
              </a:solidFill>
              <a:latin typeface="Agency FB" panose="020B0503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668" y="6342212"/>
            <a:ext cx="1975988" cy="3271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391482" y="1001486"/>
            <a:ext cx="11409036" cy="509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1"/>
          <a:stretch/>
        </p:blipFill>
        <p:spPr>
          <a:xfrm>
            <a:off x="9787467" y="4149080"/>
            <a:ext cx="2358461" cy="1954904"/>
          </a:xfrm>
          <a:prstGeom prst="rect">
            <a:avLst/>
          </a:prstGeom>
          <a:effectLst/>
        </p:spPr>
      </p:pic>
      <p:sp>
        <p:nvSpPr>
          <p:cNvPr id="31" name="テキスト ボックス 30"/>
          <p:cNvSpPr txBox="1"/>
          <p:nvPr/>
        </p:nvSpPr>
        <p:spPr>
          <a:xfrm>
            <a:off x="1557931" y="3020966"/>
            <a:ext cx="8541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pc="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☑</a:t>
            </a:r>
            <a:r>
              <a:rPr lang="ja-JP" altLang="en-US" spc="600" dirty="0">
                <a:solidFill>
                  <a:srgbClr val="DA212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60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8</a:t>
            </a:r>
            <a:r>
              <a:rPr lang="ja-JP" altLang="en-US" sz="24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月</a:t>
            </a:r>
            <a:r>
              <a:rPr lang="en-US" altLang="ja-JP" sz="60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19</a:t>
            </a:r>
            <a:r>
              <a:rPr lang="ja-JP" altLang="en-US" sz="24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日（月）</a:t>
            </a:r>
            <a:r>
              <a:rPr lang="ja-JP" altLang="en-US" sz="54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 </a:t>
            </a:r>
            <a:r>
              <a:rPr lang="ja-JP" altLang="en-US" sz="60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　　</a:t>
            </a:r>
            <a:r>
              <a:rPr lang="en-US" altLang="ja-JP" sz="60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8</a:t>
            </a:r>
            <a:r>
              <a:rPr lang="ja-JP" altLang="en-US" sz="24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月</a:t>
            </a:r>
            <a:r>
              <a:rPr lang="en-US" altLang="ja-JP" sz="60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23</a:t>
            </a:r>
            <a:r>
              <a:rPr lang="ja-JP" altLang="en-US" sz="24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日（金）</a:t>
            </a:r>
            <a:endParaRPr lang="ja-JP" altLang="en-US" sz="6000" spc="6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12860" y="4285545"/>
            <a:ext cx="8831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pc="6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☑</a:t>
            </a:r>
            <a:r>
              <a:rPr lang="en-US" altLang="ja-JP" sz="6000" spc="600" dirty="0">
                <a:solidFill>
                  <a:srgbClr val="DA212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60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8</a:t>
            </a:r>
            <a:r>
              <a:rPr lang="ja-JP" altLang="en-US" sz="24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月</a:t>
            </a:r>
            <a:r>
              <a:rPr lang="en-US" altLang="ja-JP" sz="60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26</a:t>
            </a:r>
            <a:r>
              <a:rPr lang="ja-JP" altLang="en-US" sz="24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日（月）</a:t>
            </a:r>
            <a:r>
              <a:rPr lang="ja-JP" altLang="en-US" sz="60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 　　</a:t>
            </a:r>
            <a:r>
              <a:rPr lang="en-US" altLang="ja-JP" sz="60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8</a:t>
            </a:r>
            <a:r>
              <a:rPr lang="ja-JP" altLang="en-US" sz="24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月</a:t>
            </a:r>
            <a:r>
              <a:rPr lang="en-US" altLang="ja-JP" sz="60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30</a:t>
            </a:r>
            <a:r>
              <a:rPr lang="ja-JP" altLang="en-US" sz="2400" spc="6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日（金）</a:t>
            </a:r>
            <a:endParaRPr lang="ja-JP" altLang="en-US" sz="6000" spc="6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25020" y="47878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－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25020" y="346575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8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－</a:t>
            </a:r>
          </a:p>
        </p:txBody>
      </p:sp>
      <p:sp>
        <p:nvSpPr>
          <p:cNvPr id="37" name="フリーフォーム 36"/>
          <p:cNvSpPr>
            <a:spLocks noChangeAspect="1"/>
          </p:cNvSpPr>
          <p:nvPr/>
        </p:nvSpPr>
        <p:spPr>
          <a:xfrm rot="7909943">
            <a:off x="862908" y="1424026"/>
            <a:ext cx="1504615" cy="1645012"/>
          </a:xfrm>
          <a:custGeom>
            <a:avLst/>
            <a:gdLst>
              <a:gd name="connsiteX0" fmla="*/ 936104 w 1872208"/>
              <a:gd name="connsiteY0" fmla="*/ 0 h 2046904"/>
              <a:gd name="connsiteX1" fmla="*/ 1041048 w 1872208"/>
              <a:gd name="connsiteY1" fmla="*/ 180938 h 2046904"/>
              <a:gd name="connsiteX2" fmla="*/ 1124762 w 1872208"/>
              <a:gd name="connsiteY2" fmla="*/ 193714 h 2046904"/>
              <a:gd name="connsiteX3" fmla="*/ 1872208 w 1872208"/>
              <a:gd name="connsiteY3" fmla="*/ 1110800 h 2046904"/>
              <a:gd name="connsiteX4" fmla="*/ 936104 w 1872208"/>
              <a:gd name="connsiteY4" fmla="*/ 2046904 h 2046904"/>
              <a:gd name="connsiteX5" fmla="*/ 0 w 1872208"/>
              <a:gd name="connsiteY5" fmla="*/ 1110800 h 2046904"/>
              <a:gd name="connsiteX6" fmla="*/ 747447 w 1872208"/>
              <a:gd name="connsiteY6" fmla="*/ 193714 h 2046904"/>
              <a:gd name="connsiteX7" fmla="*/ 831160 w 1872208"/>
              <a:gd name="connsiteY7" fmla="*/ 180938 h 204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2208" h="2046904">
                <a:moveTo>
                  <a:pt x="936104" y="0"/>
                </a:moveTo>
                <a:lnTo>
                  <a:pt x="1041048" y="180938"/>
                </a:lnTo>
                <a:lnTo>
                  <a:pt x="1124762" y="193714"/>
                </a:lnTo>
                <a:cubicBezTo>
                  <a:pt x="1551329" y="281003"/>
                  <a:pt x="1872208" y="658429"/>
                  <a:pt x="1872208" y="1110800"/>
                </a:cubicBezTo>
                <a:cubicBezTo>
                  <a:pt x="1872208" y="1627796"/>
                  <a:pt x="1453100" y="2046904"/>
                  <a:pt x="936104" y="2046904"/>
                </a:cubicBezTo>
                <a:cubicBezTo>
                  <a:pt x="419108" y="2046904"/>
                  <a:pt x="0" y="1627796"/>
                  <a:pt x="0" y="1110800"/>
                </a:cubicBezTo>
                <a:cubicBezTo>
                  <a:pt x="0" y="658429"/>
                  <a:pt x="320879" y="281003"/>
                  <a:pt x="747447" y="193714"/>
                </a:cubicBezTo>
                <a:lnTo>
                  <a:pt x="831160" y="18093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4156" y="20181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chemeClr val="bg1"/>
                </a:solidFill>
              </a:rPr>
              <a:t>場所・日程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60958" y="1918573"/>
            <a:ext cx="768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pc="600" dirty="0" smtClean="0"/>
              <a:t>トヨタＬ</a:t>
            </a:r>
            <a:r>
              <a:rPr kumimoji="1" lang="en-US" altLang="ja-JP" sz="3600" spc="600" dirty="0" smtClean="0"/>
              <a:t>&amp;</a:t>
            </a:r>
            <a:r>
              <a:rPr kumimoji="1" lang="ja-JP" altLang="en-US" sz="3600" spc="600" dirty="0" smtClean="0"/>
              <a:t>Ｆ西四国株式会社・本社</a:t>
            </a:r>
            <a:endParaRPr kumimoji="1" lang="ja-JP" altLang="en-US" sz="1200" spc="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86026" y="2564904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err="1" smtClean="0"/>
              <a:t>にて</a:t>
            </a:r>
            <a:r>
              <a:rPr kumimoji="1" lang="ja-JP" altLang="en-US" sz="1200" dirty="0" smtClean="0"/>
              <a:t>実施</a:t>
            </a:r>
            <a:endParaRPr kumimoji="1"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 rot="945980">
            <a:off x="10625899" y="3841835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＼ </a:t>
            </a:r>
            <a:r>
              <a:rPr kumimoji="1" lang="ja-JP" altLang="en-US" sz="1000" dirty="0" smtClean="0"/>
              <a:t>要チェック</a:t>
            </a:r>
            <a:r>
              <a:rPr kumimoji="1" lang="ja-JP" altLang="en-US" sz="1100" dirty="0" smtClean="0"/>
              <a:t> ／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606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50826" y="67271"/>
            <a:ext cx="464903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5days</a:t>
            </a:r>
            <a:r>
              <a:rPr lang="ja-JP" altLang="en-US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Internship</a:t>
            </a:r>
            <a:endParaRPr kumimoji="1" lang="ja-JP" altLang="en-US" b="1" spc="600" dirty="0">
              <a:solidFill>
                <a:schemeClr val="bg1">
                  <a:alpha val="41000"/>
                </a:schemeClr>
              </a:solidFill>
              <a:latin typeface="Agency FB" panose="020B0503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668" y="6342212"/>
            <a:ext cx="1975988" cy="3271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391482" y="1001486"/>
            <a:ext cx="11409036" cy="509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1491814" y="1196752"/>
            <a:ext cx="9771026" cy="3328172"/>
            <a:chOff x="1470386" y="1274614"/>
            <a:chExt cx="9771026" cy="3328172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470386" y="1274614"/>
              <a:ext cx="3935693" cy="3328172"/>
              <a:chOff x="1559496" y="2202420"/>
              <a:chExt cx="3935693" cy="3328172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1559496" y="2202420"/>
                <a:ext cx="1298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b="1" u="sng" spc="600" dirty="0" smtClean="0">
                    <a:solidFill>
                      <a:srgbClr val="C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d</a:t>
                </a:r>
                <a:r>
                  <a:rPr kumimoji="1" lang="en-US" altLang="ja-JP" sz="3200" b="1" u="sng" spc="600" dirty="0" smtClean="0">
                    <a:solidFill>
                      <a:srgbClr val="C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ay1</a:t>
                </a:r>
                <a:endParaRPr kumimoji="1" lang="ja-JP" altLang="en-US" sz="3600" b="1" u="sng" spc="600" dirty="0">
                  <a:solidFill>
                    <a:srgbClr val="C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1559496" y="2852936"/>
                <a:ext cx="393569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 smtClean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インターンシップ概要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自己紹介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事前課題による企業研究発表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ビジネスマナー講座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ソーシャルスタイル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価値観共有によるタイプ別診断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現役採用担当からの解説・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フィードバック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6985118" y="1274614"/>
              <a:ext cx="4256294" cy="2220176"/>
              <a:chOff x="5983111" y="2202420"/>
              <a:chExt cx="4256294" cy="2220176"/>
            </a:xfrm>
          </p:grpSpPr>
          <p:sp>
            <p:nvSpPr>
              <p:cNvPr id="26" name="テキスト ボックス 25"/>
              <p:cNvSpPr txBox="1"/>
              <p:nvPr/>
            </p:nvSpPr>
            <p:spPr>
              <a:xfrm>
                <a:off x="5983111" y="2202420"/>
                <a:ext cx="1298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3200" b="1" u="sng" spc="600" dirty="0" smtClean="0">
                    <a:solidFill>
                      <a:srgbClr val="C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d</a:t>
                </a:r>
                <a:r>
                  <a:rPr kumimoji="1" lang="en-US" altLang="ja-JP" sz="3200" b="1" u="sng" spc="600" dirty="0" smtClean="0">
                    <a:solidFill>
                      <a:srgbClr val="C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ay2</a:t>
                </a: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5983112" y="2852936"/>
                <a:ext cx="425629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提案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営業、取扱商品につ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いて学ぶ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お客様の現場改善の提案（シュミレーション）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提案内容をプレゼン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現役営業スタッフからの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フィードバック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10058" r="1907" b="8097"/>
          <a:stretch/>
        </p:blipFill>
        <p:spPr>
          <a:xfrm>
            <a:off x="7176120" y="3665844"/>
            <a:ext cx="3525246" cy="19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50826" y="67271"/>
            <a:ext cx="464903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5days</a:t>
            </a:r>
            <a:r>
              <a:rPr lang="ja-JP" altLang="en-US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Internship</a:t>
            </a:r>
            <a:endParaRPr kumimoji="1" lang="ja-JP" altLang="en-US" b="1" spc="600" dirty="0">
              <a:solidFill>
                <a:schemeClr val="bg1">
                  <a:alpha val="41000"/>
                </a:schemeClr>
              </a:solidFill>
              <a:latin typeface="Agency FB" panose="020B0503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668" y="6342212"/>
            <a:ext cx="1975988" cy="3271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391482" y="1001486"/>
            <a:ext cx="11409036" cy="509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1491814" y="1196752"/>
            <a:ext cx="9208373" cy="2589508"/>
            <a:chOff x="1470386" y="1274614"/>
            <a:chExt cx="9208373" cy="2589508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470386" y="1274614"/>
              <a:ext cx="4435830" cy="2220176"/>
              <a:chOff x="1559496" y="2202420"/>
              <a:chExt cx="4435830" cy="2220176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1559496" y="2202420"/>
                <a:ext cx="18998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b="1" u="sng" spc="600" dirty="0">
                    <a:solidFill>
                      <a:srgbClr val="C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d</a:t>
                </a:r>
                <a:r>
                  <a:rPr kumimoji="1" lang="en-US" altLang="ja-JP" sz="3200" b="1" u="sng" spc="600" dirty="0" smtClean="0">
                    <a:solidFill>
                      <a:srgbClr val="C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ay3</a:t>
                </a:r>
                <a:r>
                  <a:rPr kumimoji="1" lang="ja-JP" altLang="en-US" sz="3200" b="1" u="sng" spc="600" dirty="0" smtClean="0">
                    <a:solidFill>
                      <a:srgbClr val="C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・</a:t>
                </a:r>
                <a:r>
                  <a:rPr kumimoji="1" lang="en-US" altLang="ja-JP" sz="3200" b="1" u="sng" spc="600" dirty="0" smtClean="0">
                    <a:solidFill>
                      <a:srgbClr val="C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endParaRPr kumimoji="1" lang="ja-JP" altLang="en-US" sz="3600" b="1" u="sng" spc="600" dirty="0">
                  <a:solidFill>
                    <a:srgbClr val="C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1559496" y="2852936"/>
                <a:ext cx="443583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 smtClean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実務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体験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chemeClr val="bg1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営業スタッフ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：実際の打ち合わせや商談に同行</a:t>
                </a:r>
                <a:endParaRPr lang="en-US" altLang="ja-JP" sz="1600" u="dbl" kern="0" dirty="0" smtClean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 smtClean="0">
                    <a:solidFill>
                      <a:schemeClr val="bg1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整備士スタッフ：工場もしくは現場にて整備体験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chemeClr val="bg1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事務スタッフ：フロントラインとしての実務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体験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6985119" y="1274614"/>
              <a:ext cx="3693640" cy="2589508"/>
              <a:chOff x="5983112" y="2202420"/>
              <a:chExt cx="3693640" cy="2589508"/>
            </a:xfrm>
          </p:grpSpPr>
          <p:sp>
            <p:nvSpPr>
              <p:cNvPr id="26" name="テキスト ボックス 25"/>
              <p:cNvSpPr txBox="1"/>
              <p:nvPr/>
            </p:nvSpPr>
            <p:spPr>
              <a:xfrm>
                <a:off x="5983112" y="2202420"/>
                <a:ext cx="12987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3200" b="1" u="sng" spc="600" dirty="0" smtClean="0">
                    <a:solidFill>
                      <a:srgbClr val="C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d</a:t>
                </a:r>
                <a:r>
                  <a:rPr kumimoji="1" lang="en-US" altLang="ja-JP" sz="3200" b="1" u="sng" spc="600" dirty="0" smtClean="0">
                    <a:solidFill>
                      <a:srgbClr val="C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ay5</a:t>
                </a: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5983112" y="2852936"/>
                <a:ext cx="369364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rgbClr val="C00000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☑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1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日目に発表した企業研究と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+mn-ea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chemeClr val="bg1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☑</a:t>
                </a:r>
                <a:r>
                  <a:rPr lang="ja-JP" altLang="en-US" sz="1600" u="dbl" kern="0" dirty="0">
                    <a:solidFill>
                      <a:schemeClr val="bg1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 </a:t>
                </a:r>
                <a:r>
                  <a:rPr lang="en-US" altLang="ja-JP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4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日間で分かったこととの違いや感想、</a:t>
                </a:r>
                <a:endParaRPr lang="en-US" altLang="ja-JP" sz="1600" u="dbl" kern="0" dirty="0" smtClean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+mn-ea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600" u="dbl" kern="0" dirty="0">
                    <a:solidFill>
                      <a:schemeClr val="bg1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☑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自身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の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成長や気付きなど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を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+mn-ea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100" u="dbl" kern="0" dirty="0">
                    <a:solidFill>
                      <a:schemeClr val="bg1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☑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 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他のインターンシップ生や</a:t>
                </a:r>
                <a:endParaRPr lang="en-US" altLang="ja-JP" sz="1600" u="dbl" kern="0" dirty="0" smtClean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+mn-ea"/>
                </a:endParaRPr>
              </a:p>
              <a:p>
                <a:pPr lvl="0">
                  <a:lnSpc>
                    <a:spcPct val="150000"/>
                  </a:lnSpc>
                  <a:buClr>
                    <a:srgbClr val="B2B2B2"/>
                  </a:buClr>
                </a:pPr>
                <a:r>
                  <a:rPr lang="ja-JP" altLang="en-US" sz="1600" u="dbl" kern="0" dirty="0" smtClean="0">
                    <a:solidFill>
                      <a:schemeClr val="bg1"/>
                    </a:solidFill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☑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弊社の社員</a:t>
                </a:r>
                <a:r>
                  <a:rPr lang="ja-JP" altLang="en-US" sz="1600" u="dbl" kern="0" dirty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、役員たちと</a:t>
                </a:r>
                <a:r>
                  <a:rPr lang="ja-JP" altLang="en-US" sz="1600" u="dbl" kern="0" dirty="0" smtClean="0">
                    <a:uFill>
                      <a:solidFill>
                        <a:srgbClr val="63891F">
                          <a:lumMod val="60000"/>
                          <a:lumOff val="40000"/>
                        </a:srgbClr>
                      </a:solidFill>
                    </a:uFill>
                    <a:latin typeface="+mn-ea"/>
                  </a:rPr>
                  <a:t>共有</a:t>
                </a:r>
                <a:endParaRPr lang="en-US" altLang="ja-JP" sz="1600" u="dbl" kern="0" dirty="0">
                  <a:uFill>
                    <a:solidFill>
                      <a:srgbClr val="63891F">
                        <a:lumMod val="60000"/>
                        <a:lumOff val="40000"/>
                      </a:srgbClr>
                    </a:solidFill>
                  </a:uFill>
                  <a:latin typeface="+mn-ea"/>
                </a:endParaRPr>
              </a:p>
            </p:txBody>
          </p:sp>
        </p:grpSp>
      </p:grpSp>
      <p:grpSp>
        <p:nvGrpSpPr>
          <p:cNvPr id="39" name="グループ化 38"/>
          <p:cNvGrpSpPr/>
          <p:nvPr/>
        </p:nvGrpSpPr>
        <p:grpSpPr>
          <a:xfrm>
            <a:off x="1788186" y="3977487"/>
            <a:ext cx="8615628" cy="1789200"/>
            <a:chOff x="1788186" y="3794187"/>
            <a:chExt cx="8615628" cy="17892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554" y="3794367"/>
              <a:ext cx="2683260" cy="178884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186" y="3794367"/>
              <a:ext cx="2683260" cy="178884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100" y="3794187"/>
              <a:ext cx="2683800" cy="178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5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50826" y="67271"/>
            <a:ext cx="464903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5days</a:t>
            </a:r>
            <a:r>
              <a:rPr lang="ja-JP" altLang="en-US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Internship</a:t>
            </a:r>
            <a:endParaRPr kumimoji="1" lang="ja-JP" altLang="en-US" b="1" spc="600" dirty="0">
              <a:solidFill>
                <a:schemeClr val="bg1">
                  <a:alpha val="41000"/>
                </a:schemeClr>
              </a:solidFill>
              <a:latin typeface="Agency FB" panose="020B0503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668" y="6342212"/>
            <a:ext cx="1975988" cy="3271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391482" y="1001486"/>
            <a:ext cx="11409036" cy="509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7515" y="1241083"/>
            <a:ext cx="582403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日間はちょっと難しい</a:t>
            </a:r>
            <a:r>
              <a:rPr lang="en-US" altLang="ja-JP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r>
              <a:rPr lang="ja-JP" altLang="en-US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そんな方には！</a:t>
            </a:r>
            <a:endParaRPr lang="en-US" altLang="ja-JP" sz="1800" spc="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フリーフォーム 18"/>
          <p:cNvSpPr>
            <a:spLocks noChangeAspect="1"/>
          </p:cNvSpPr>
          <p:nvPr/>
        </p:nvSpPr>
        <p:spPr>
          <a:xfrm rot="7284429">
            <a:off x="1497997" y="1927793"/>
            <a:ext cx="940794" cy="1028581"/>
          </a:xfrm>
          <a:custGeom>
            <a:avLst/>
            <a:gdLst>
              <a:gd name="connsiteX0" fmla="*/ 936104 w 1872208"/>
              <a:gd name="connsiteY0" fmla="*/ 0 h 2046904"/>
              <a:gd name="connsiteX1" fmla="*/ 1041048 w 1872208"/>
              <a:gd name="connsiteY1" fmla="*/ 180938 h 2046904"/>
              <a:gd name="connsiteX2" fmla="*/ 1124762 w 1872208"/>
              <a:gd name="connsiteY2" fmla="*/ 193714 h 2046904"/>
              <a:gd name="connsiteX3" fmla="*/ 1872208 w 1872208"/>
              <a:gd name="connsiteY3" fmla="*/ 1110800 h 2046904"/>
              <a:gd name="connsiteX4" fmla="*/ 936104 w 1872208"/>
              <a:gd name="connsiteY4" fmla="*/ 2046904 h 2046904"/>
              <a:gd name="connsiteX5" fmla="*/ 0 w 1872208"/>
              <a:gd name="connsiteY5" fmla="*/ 1110800 h 2046904"/>
              <a:gd name="connsiteX6" fmla="*/ 747447 w 1872208"/>
              <a:gd name="connsiteY6" fmla="*/ 193714 h 2046904"/>
              <a:gd name="connsiteX7" fmla="*/ 831160 w 1872208"/>
              <a:gd name="connsiteY7" fmla="*/ 180938 h 204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2208" h="2046904">
                <a:moveTo>
                  <a:pt x="936104" y="0"/>
                </a:moveTo>
                <a:lnTo>
                  <a:pt x="1041048" y="180938"/>
                </a:lnTo>
                <a:lnTo>
                  <a:pt x="1124762" y="193714"/>
                </a:lnTo>
                <a:cubicBezTo>
                  <a:pt x="1551329" y="281003"/>
                  <a:pt x="1872208" y="658429"/>
                  <a:pt x="1872208" y="1110800"/>
                </a:cubicBezTo>
                <a:cubicBezTo>
                  <a:pt x="1872208" y="1627796"/>
                  <a:pt x="1453100" y="2046904"/>
                  <a:pt x="936104" y="2046904"/>
                </a:cubicBezTo>
                <a:cubicBezTo>
                  <a:pt x="419108" y="2046904"/>
                  <a:pt x="0" y="1627796"/>
                  <a:pt x="0" y="1110800"/>
                </a:cubicBezTo>
                <a:cubicBezTo>
                  <a:pt x="0" y="658429"/>
                  <a:pt x="320879" y="281003"/>
                  <a:pt x="747447" y="193714"/>
                </a:cubicBezTo>
                <a:lnTo>
                  <a:pt x="831160" y="18093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DA2129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87487" y="2253990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おすすめ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6"/>
          <a:stretch/>
        </p:blipFill>
        <p:spPr>
          <a:xfrm>
            <a:off x="9772713" y="4497539"/>
            <a:ext cx="2027805" cy="159575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140445" y="4137913"/>
            <a:ext cx="1292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＼ </a:t>
            </a:r>
            <a:r>
              <a:rPr kumimoji="1"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短期も受付中</a:t>
            </a:r>
            <a:r>
              <a:rPr kumimoji="1" lang="en-US" altLang="ja-JP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／</a:t>
            </a:r>
            <a:endParaRPr kumimoji="1" lang="ja-JP" altLang="en-US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502709" y="1988840"/>
            <a:ext cx="7186583" cy="3447312"/>
            <a:chOff x="2466213" y="2125379"/>
            <a:chExt cx="7186583" cy="3447312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466213" y="2125379"/>
              <a:ext cx="5085046" cy="1102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ja-JP" altLang="en-US" sz="4000" spc="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オープンカンパニー</a:t>
              </a:r>
              <a:endParaRPr lang="ja-JP" altLang="en-US" sz="4000" spc="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466213" y="3402866"/>
              <a:ext cx="7186583" cy="21698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800" spc="3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弊社の若手スタッフが対応いたします！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1800" spc="3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オンラインでの参加が可能なプログラムで、</a:t>
              </a:r>
              <a:endParaRPr lang="en-US" altLang="ja-JP" sz="1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800" spc="3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企業</a:t>
              </a:r>
              <a:r>
                <a:rPr lang="ja-JP" altLang="en-US" sz="1800" spc="3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や業界、仕事への</a:t>
              </a:r>
              <a:r>
                <a:rPr lang="ja-JP" altLang="en-US" sz="1800" spc="3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理解を深めることを目的としています。</a:t>
              </a:r>
              <a:endParaRPr lang="en-US" altLang="ja-JP" sz="1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800" spc="3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こ</a:t>
              </a:r>
              <a:r>
                <a:rPr lang="ja-JP" altLang="en-US" sz="1800" spc="3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の他にも体験型プログラムもありますので</a:t>
              </a:r>
              <a:endParaRPr lang="en-US" altLang="ja-JP" sz="1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800" spc="3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お気軽にお問合せ、ご参加ください。</a:t>
              </a:r>
              <a:endParaRPr lang="en-US" altLang="ja-JP" sz="1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8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50826" y="67271"/>
            <a:ext cx="464903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5days</a:t>
            </a:r>
            <a:r>
              <a:rPr lang="ja-JP" altLang="en-US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b="1" spc="600" dirty="0" smtClean="0">
                <a:solidFill>
                  <a:schemeClr val="bg1">
                    <a:alpha val="41000"/>
                  </a:schemeClr>
                </a:solidFill>
                <a:latin typeface="Agency FB" panose="020B0503020202020204" pitchFamily="34" charset="0"/>
                <a:ea typeface="ＭＳ Ｐゴシック" panose="020B0600070205080204" pitchFamily="50" charset="-128"/>
              </a:rPr>
              <a:t>Internship</a:t>
            </a:r>
            <a:endParaRPr kumimoji="1" lang="ja-JP" altLang="en-US" b="1" spc="600" dirty="0">
              <a:solidFill>
                <a:schemeClr val="bg1">
                  <a:alpha val="41000"/>
                </a:schemeClr>
              </a:solidFill>
              <a:latin typeface="Agency FB" panose="020B0503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668" y="6342212"/>
            <a:ext cx="1975988" cy="3271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391482" y="1001486"/>
            <a:ext cx="11409036" cy="509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7515" y="1241083"/>
            <a:ext cx="5982728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800" spc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過去のインターンシップ生からの感想です！</a:t>
            </a:r>
            <a:endParaRPr lang="en-US" altLang="ja-JP" sz="1800" spc="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551384" y="2258831"/>
            <a:ext cx="2808312" cy="2606553"/>
            <a:chOff x="515774" y="1789396"/>
            <a:chExt cx="2808312" cy="2606553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515774" y="2311981"/>
              <a:ext cx="2808312" cy="208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営業同行を通して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お客様の現場や</a:t>
              </a:r>
              <a:r>
                <a:rPr lang="ja-JP" altLang="en-US" sz="11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</a:t>
              </a: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お客様とのお話から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物流や仕事のイメージがつきまし</a:t>
              </a:r>
              <a:r>
                <a:rPr lang="ja-JP" altLang="en-US" sz="11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た</a:t>
              </a: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。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お客様のニーズを</a:t>
              </a:r>
              <a:r>
                <a:rPr lang="ja-JP" altLang="en-US" sz="11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意識</a:t>
              </a: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した商品を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提案をすることが面白かったです。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事前の自己理解・他者理解やタイプ診断など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楽しみながらコミュニケーション</a:t>
              </a:r>
              <a:r>
                <a:rPr lang="en-US" altLang="ja-JP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UP</a:t>
              </a: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でき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今後に非常に役に立ちそうだと思いました。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515774" y="1789396"/>
              <a:ext cx="1408554" cy="463817"/>
              <a:chOff x="708741" y="1869177"/>
              <a:chExt cx="1408554" cy="463817"/>
            </a:xfrm>
          </p:grpSpPr>
          <p:sp>
            <p:nvSpPr>
              <p:cNvPr id="25" name="フリーフォーム 24"/>
              <p:cNvSpPr/>
              <p:nvPr/>
            </p:nvSpPr>
            <p:spPr>
              <a:xfrm rot="10800000">
                <a:off x="708741" y="1869177"/>
                <a:ext cx="1408554" cy="463817"/>
              </a:xfrm>
              <a:custGeom>
                <a:avLst/>
                <a:gdLst>
                  <a:gd name="connsiteX0" fmla="*/ 1623118 w 1623118"/>
                  <a:gd name="connsiteY0" fmla="*/ 463817 h 463817"/>
                  <a:gd name="connsiteX1" fmla="*/ 0 w 1623118"/>
                  <a:gd name="connsiteY1" fmla="*/ 463817 h 463817"/>
                  <a:gd name="connsiteX2" fmla="*/ 0 w 1623118"/>
                  <a:gd name="connsiteY2" fmla="*/ 72007 h 463817"/>
                  <a:gd name="connsiteX3" fmla="*/ 1252348 w 1623118"/>
                  <a:gd name="connsiteY3" fmla="*/ 72007 h 463817"/>
                  <a:gd name="connsiteX4" fmla="*/ 1296144 w 1623118"/>
                  <a:gd name="connsiteY4" fmla="*/ 0 h 463817"/>
                  <a:gd name="connsiteX5" fmla="*/ 1339940 w 1623118"/>
                  <a:gd name="connsiteY5" fmla="*/ 72007 h 463817"/>
                  <a:gd name="connsiteX6" fmla="*/ 1623118 w 1623118"/>
                  <a:gd name="connsiteY6" fmla="*/ 72007 h 4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18" h="463817">
                    <a:moveTo>
                      <a:pt x="1623118" y="463817"/>
                    </a:moveTo>
                    <a:lnTo>
                      <a:pt x="0" y="463817"/>
                    </a:lnTo>
                    <a:lnTo>
                      <a:pt x="0" y="72007"/>
                    </a:lnTo>
                    <a:lnTo>
                      <a:pt x="1252348" y="72007"/>
                    </a:lnTo>
                    <a:lnTo>
                      <a:pt x="1296144" y="0"/>
                    </a:lnTo>
                    <a:lnTo>
                      <a:pt x="1339940" y="72007"/>
                    </a:lnTo>
                    <a:lnTo>
                      <a:pt x="1623118" y="7200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754824" y="1936950"/>
                <a:ext cx="13163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松山大学　</a:t>
                </a:r>
                <a:r>
                  <a:rPr kumimoji="1" lang="en-US" altLang="ja-JP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kumimoji="1" lang="ja-JP" altLang="en-US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年生</a:t>
                </a:r>
                <a:endParaRPr kumimoji="1" lang="ja-JP" altLang="en-US" sz="12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35" name="グループ化 34"/>
          <p:cNvGrpSpPr/>
          <p:nvPr/>
        </p:nvGrpSpPr>
        <p:grpSpPr>
          <a:xfrm>
            <a:off x="3612272" y="2258831"/>
            <a:ext cx="2375862" cy="3154075"/>
            <a:chOff x="3430948" y="1789396"/>
            <a:chExt cx="2375862" cy="3154075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3430948" y="2311981"/>
              <a:ext cx="2375862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実際に請求書の送付や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書類の作成、総務、経理など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様々な事務を学ぶことができました。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複数の仕事を一度にするのは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非常に大変だと感じましたが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事務職のイメージがしっかりと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つかめる有意義な内容でした。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仕事のスピード感や事務の仕事は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想像以上にコミュニケーション能力が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必要だと感じました。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3430948" y="1789396"/>
              <a:ext cx="1408554" cy="463817"/>
              <a:chOff x="708741" y="1869177"/>
              <a:chExt cx="1408554" cy="463817"/>
            </a:xfrm>
          </p:grpSpPr>
          <p:sp>
            <p:nvSpPr>
              <p:cNvPr id="30" name="フリーフォーム 29"/>
              <p:cNvSpPr/>
              <p:nvPr/>
            </p:nvSpPr>
            <p:spPr>
              <a:xfrm rot="10800000">
                <a:off x="708741" y="1869177"/>
                <a:ext cx="1408554" cy="463817"/>
              </a:xfrm>
              <a:custGeom>
                <a:avLst/>
                <a:gdLst>
                  <a:gd name="connsiteX0" fmla="*/ 1623118 w 1623118"/>
                  <a:gd name="connsiteY0" fmla="*/ 463817 h 463817"/>
                  <a:gd name="connsiteX1" fmla="*/ 0 w 1623118"/>
                  <a:gd name="connsiteY1" fmla="*/ 463817 h 463817"/>
                  <a:gd name="connsiteX2" fmla="*/ 0 w 1623118"/>
                  <a:gd name="connsiteY2" fmla="*/ 72007 h 463817"/>
                  <a:gd name="connsiteX3" fmla="*/ 1252348 w 1623118"/>
                  <a:gd name="connsiteY3" fmla="*/ 72007 h 463817"/>
                  <a:gd name="connsiteX4" fmla="*/ 1296144 w 1623118"/>
                  <a:gd name="connsiteY4" fmla="*/ 0 h 463817"/>
                  <a:gd name="connsiteX5" fmla="*/ 1339940 w 1623118"/>
                  <a:gd name="connsiteY5" fmla="*/ 72007 h 463817"/>
                  <a:gd name="connsiteX6" fmla="*/ 1623118 w 1623118"/>
                  <a:gd name="connsiteY6" fmla="*/ 72007 h 4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18" h="463817">
                    <a:moveTo>
                      <a:pt x="1623118" y="463817"/>
                    </a:moveTo>
                    <a:lnTo>
                      <a:pt x="0" y="463817"/>
                    </a:lnTo>
                    <a:lnTo>
                      <a:pt x="0" y="72007"/>
                    </a:lnTo>
                    <a:lnTo>
                      <a:pt x="1252348" y="72007"/>
                    </a:lnTo>
                    <a:lnTo>
                      <a:pt x="1296144" y="0"/>
                    </a:lnTo>
                    <a:lnTo>
                      <a:pt x="1339940" y="72007"/>
                    </a:lnTo>
                    <a:lnTo>
                      <a:pt x="1623118" y="7200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754824" y="1936950"/>
                <a:ext cx="13163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松山大学　</a:t>
                </a:r>
                <a:r>
                  <a:rPr kumimoji="1" lang="en-US" altLang="ja-JP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kumimoji="1" lang="ja-JP" altLang="en-US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年生</a:t>
                </a:r>
                <a:endParaRPr kumimoji="1" lang="ja-JP" altLang="en-US" sz="12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42" name="グループ化 41"/>
          <p:cNvGrpSpPr/>
          <p:nvPr/>
        </p:nvGrpSpPr>
        <p:grpSpPr>
          <a:xfrm>
            <a:off x="6240710" y="2258831"/>
            <a:ext cx="2720401" cy="3154075"/>
            <a:chOff x="6096000" y="2258831"/>
            <a:chExt cx="2720401" cy="3154075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6096000" y="2781416"/>
              <a:ext cx="2720401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オンライン参加でしたが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お客様の会話データをもとに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現場をイメージしながら、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お客様のことを考えて行う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提案営業体験が一番面白かったです。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シートだと文章で何度も読み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考えることが</a:t>
              </a:r>
              <a:r>
                <a:rPr lang="ja-JP" altLang="en-US" sz="11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出来</a:t>
              </a: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ましたが、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実際に会話をしながらだと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ポイントを聞き逃しそうで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お客様のニーズ把握が難しいと感じました。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6096000" y="2258831"/>
              <a:ext cx="1408554" cy="463817"/>
              <a:chOff x="708741" y="1869177"/>
              <a:chExt cx="1408554" cy="463817"/>
            </a:xfrm>
          </p:grpSpPr>
          <p:sp>
            <p:nvSpPr>
              <p:cNvPr id="33" name="フリーフォーム 32"/>
              <p:cNvSpPr/>
              <p:nvPr/>
            </p:nvSpPr>
            <p:spPr>
              <a:xfrm rot="10800000">
                <a:off x="708741" y="1869177"/>
                <a:ext cx="1408554" cy="463817"/>
              </a:xfrm>
              <a:custGeom>
                <a:avLst/>
                <a:gdLst>
                  <a:gd name="connsiteX0" fmla="*/ 1623118 w 1623118"/>
                  <a:gd name="connsiteY0" fmla="*/ 463817 h 463817"/>
                  <a:gd name="connsiteX1" fmla="*/ 0 w 1623118"/>
                  <a:gd name="connsiteY1" fmla="*/ 463817 h 463817"/>
                  <a:gd name="connsiteX2" fmla="*/ 0 w 1623118"/>
                  <a:gd name="connsiteY2" fmla="*/ 72007 h 463817"/>
                  <a:gd name="connsiteX3" fmla="*/ 1252348 w 1623118"/>
                  <a:gd name="connsiteY3" fmla="*/ 72007 h 463817"/>
                  <a:gd name="connsiteX4" fmla="*/ 1296144 w 1623118"/>
                  <a:gd name="connsiteY4" fmla="*/ 0 h 463817"/>
                  <a:gd name="connsiteX5" fmla="*/ 1339940 w 1623118"/>
                  <a:gd name="connsiteY5" fmla="*/ 72007 h 463817"/>
                  <a:gd name="connsiteX6" fmla="*/ 1623118 w 1623118"/>
                  <a:gd name="connsiteY6" fmla="*/ 72007 h 4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18" h="463817">
                    <a:moveTo>
                      <a:pt x="1623118" y="463817"/>
                    </a:moveTo>
                    <a:lnTo>
                      <a:pt x="0" y="463817"/>
                    </a:lnTo>
                    <a:lnTo>
                      <a:pt x="0" y="72007"/>
                    </a:lnTo>
                    <a:lnTo>
                      <a:pt x="1252348" y="72007"/>
                    </a:lnTo>
                    <a:lnTo>
                      <a:pt x="1296144" y="0"/>
                    </a:lnTo>
                    <a:lnTo>
                      <a:pt x="1339940" y="72007"/>
                    </a:lnTo>
                    <a:lnTo>
                      <a:pt x="1623118" y="7200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769250" y="1936950"/>
                <a:ext cx="12875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愛媛</a:t>
                </a:r>
                <a:r>
                  <a:rPr kumimoji="1" lang="ja-JP" altLang="en-US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大学　</a:t>
                </a:r>
                <a:r>
                  <a:rPr kumimoji="1" lang="en-US" altLang="ja-JP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kumimoji="1" lang="ja-JP" altLang="en-US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年生</a:t>
                </a:r>
                <a:endParaRPr kumimoji="1" lang="ja-JP" altLang="en-US" sz="12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41" name="グループ化 40"/>
          <p:cNvGrpSpPr/>
          <p:nvPr/>
        </p:nvGrpSpPr>
        <p:grpSpPr>
          <a:xfrm>
            <a:off x="9213687" y="2258831"/>
            <a:ext cx="2570945" cy="2098382"/>
            <a:chOff x="8546983" y="1829426"/>
            <a:chExt cx="2570945" cy="2098382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8546983" y="2311981"/>
              <a:ext cx="2570945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合同説明会で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声をかけられたことをきっかけに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「</a:t>
              </a: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物流」ということを意識しました。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実際の会社説明や営業同行を通して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地域貢献や人として必要とされる意味を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体感できたのが良かったです。</a:t>
              </a:r>
              <a:endPara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8546983" y="1829426"/>
              <a:ext cx="1728358" cy="463817"/>
              <a:chOff x="639610" y="1869176"/>
              <a:chExt cx="1728358" cy="463817"/>
            </a:xfrm>
          </p:grpSpPr>
          <p:sp>
            <p:nvSpPr>
              <p:cNvPr id="39" name="フリーフォーム 38"/>
              <p:cNvSpPr/>
              <p:nvPr/>
            </p:nvSpPr>
            <p:spPr>
              <a:xfrm rot="10800000">
                <a:off x="639610" y="1869176"/>
                <a:ext cx="1728358" cy="463817"/>
              </a:xfrm>
              <a:custGeom>
                <a:avLst/>
                <a:gdLst>
                  <a:gd name="connsiteX0" fmla="*/ 1623118 w 1623118"/>
                  <a:gd name="connsiteY0" fmla="*/ 463817 h 463817"/>
                  <a:gd name="connsiteX1" fmla="*/ 0 w 1623118"/>
                  <a:gd name="connsiteY1" fmla="*/ 463817 h 463817"/>
                  <a:gd name="connsiteX2" fmla="*/ 0 w 1623118"/>
                  <a:gd name="connsiteY2" fmla="*/ 72007 h 463817"/>
                  <a:gd name="connsiteX3" fmla="*/ 1252348 w 1623118"/>
                  <a:gd name="connsiteY3" fmla="*/ 72007 h 463817"/>
                  <a:gd name="connsiteX4" fmla="*/ 1296144 w 1623118"/>
                  <a:gd name="connsiteY4" fmla="*/ 0 h 463817"/>
                  <a:gd name="connsiteX5" fmla="*/ 1339940 w 1623118"/>
                  <a:gd name="connsiteY5" fmla="*/ 72007 h 463817"/>
                  <a:gd name="connsiteX6" fmla="*/ 1623118 w 1623118"/>
                  <a:gd name="connsiteY6" fmla="*/ 72007 h 4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18" h="463817">
                    <a:moveTo>
                      <a:pt x="1623118" y="463817"/>
                    </a:moveTo>
                    <a:lnTo>
                      <a:pt x="0" y="463817"/>
                    </a:lnTo>
                    <a:lnTo>
                      <a:pt x="0" y="72007"/>
                    </a:lnTo>
                    <a:lnTo>
                      <a:pt x="1252348" y="72007"/>
                    </a:lnTo>
                    <a:lnTo>
                      <a:pt x="1296144" y="0"/>
                    </a:lnTo>
                    <a:lnTo>
                      <a:pt x="1339940" y="72007"/>
                    </a:lnTo>
                    <a:lnTo>
                      <a:pt x="1623118" y="7200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661251" y="1926864"/>
                <a:ext cx="16850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聖カタリナ</a:t>
                </a:r>
                <a:r>
                  <a:rPr kumimoji="1" lang="ja-JP" altLang="en-US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大学　</a:t>
                </a:r>
                <a:r>
                  <a:rPr kumimoji="1" lang="en-US" altLang="ja-JP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kumimoji="1" lang="ja-JP" altLang="en-US" sz="1200" b="1" dirty="0" smtClean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年生</a:t>
                </a:r>
                <a:endParaRPr kumimoji="1" lang="ja-JP" altLang="en-US" sz="12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10219" r="-149" b="22334"/>
          <a:stretch/>
        </p:blipFill>
        <p:spPr>
          <a:xfrm>
            <a:off x="9840416" y="4931220"/>
            <a:ext cx="1722937" cy="1162076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 rot="20693464">
            <a:off x="10136664" y="4675958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＼ </a:t>
            </a:r>
            <a:r>
              <a:rPr kumimoji="1"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thank you </a:t>
            </a:r>
            <a:r>
              <a:rPr kumimoji="1"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／</a:t>
            </a:r>
            <a:endParaRPr kumimoji="1" lang="ja-JP" altLang="en-US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8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16549</TotalTime>
  <Words>918</Words>
  <Application>Microsoft Office PowerPoint</Application>
  <PresentationFormat>ワイド画面</PresentationFormat>
  <Paragraphs>147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ＭＳ Ｐゴシック</vt:lpstr>
      <vt:lpstr>ＭＳ Ｐ明朝</vt:lpstr>
      <vt:lpstr>游ゴシック</vt:lpstr>
      <vt:lpstr>游ゴシック Light</vt:lpstr>
      <vt:lpstr>Agency FB</vt:lpstr>
      <vt:lpstr>Arial</vt:lpstr>
      <vt:lpstr>Calibri</vt:lpstr>
      <vt:lpstr>Calibri Light</vt:lpstr>
      <vt:lpstr>Tahoma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（株）豊田自動織機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トヨタL&amp;F会社概要紹介（案）</dc:title>
  <dc:creator>PC0710-A3203_57256_福嶋 彩香</dc:creator>
  <cp:lastModifiedBy>C1070011</cp:lastModifiedBy>
  <cp:revision>821</cp:revision>
  <cp:lastPrinted>2023-04-11T07:29:55Z</cp:lastPrinted>
  <dcterms:created xsi:type="dcterms:W3CDTF">2013-07-05T11:07:19Z</dcterms:created>
  <dcterms:modified xsi:type="dcterms:W3CDTF">2024-04-19T07:22:52Z</dcterms:modified>
</cp:coreProperties>
</file>